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0" roundtripDataSignature="AMtx7mgqM4bseFMfWEPsLRs3YE5L0ery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customschemas.google.com/relationships/presentationmetadata" Target="metadata"/><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ime.com/5342964/human-bond-dog-thoughts/"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 name="Google Shape;5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t>Create your composition right on this slide. Or make a copy of the slide and try to create a few different versions for different types of audiences.</a:t>
            </a:r>
            <a:endParaRPr/>
          </a:p>
          <a:p>
            <a:pPr indent="0" lvl="0" marL="0" rtl="0" algn="l">
              <a:lnSpc>
                <a:spcPct val="115000"/>
              </a:lnSpc>
              <a:spcBef>
                <a:spcPts val="0"/>
              </a:spcBef>
              <a:spcAft>
                <a:spcPts val="0"/>
              </a:spcAft>
              <a:buSzPts val="1100"/>
              <a:buNone/>
            </a:pPr>
            <a:r>
              <a:t/>
            </a:r>
            <a:endParaRPr/>
          </a:p>
          <a:p>
            <a:pPr indent="0" lvl="0" marL="0" rtl="0" algn="l">
              <a:lnSpc>
                <a:spcPct val="115000"/>
              </a:lnSpc>
              <a:spcBef>
                <a:spcPts val="0"/>
              </a:spcBef>
              <a:spcAft>
                <a:spcPts val="0"/>
              </a:spcAft>
              <a:buSzPts val="1100"/>
              <a:buNone/>
            </a:pPr>
            <a:r>
              <a:rPr lang="en"/>
              <a:t>Text taken from: </a:t>
            </a:r>
            <a:r>
              <a:rPr lang="en" u="sng">
                <a:solidFill>
                  <a:schemeClr val="hlink"/>
                </a:solidFill>
                <a:hlinkClick r:id="rId2"/>
              </a:rPr>
              <a:t>https://time.com/5342964/human-bond-dog-thoughts/</a:t>
            </a:r>
            <a:r>
              <a:rPr lang="en"/>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 name="Shape 9"/>
        <p:cNvGrpSpPr/>
        <p:nvPr/>
      </p:nvGrpSpPr>
      <p:grpSpPr>
        <a:xfrm>
          <a:off x="0" y="0"/>
          <a:ext cx="0" cy="0"/>
          <a:chOff x="0" y="0"/>
          <a:chExt cx="0" cy="0"/>
        </a:xfrm>
      </p:grpSpPr>
      <p:sp>
        <p:nvSpPr>
          <p:cNvPr id="10" name="Google Shape;10;p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1" name="Google Shape;11;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 name="Google Shape;14;p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8" name="Google Shape;18;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 name="Google Shape;21;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2" name="Google Shape;22;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 name="Google Shape;25;p1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7" name="Google Shape;27;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1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3" name="Google Shape;33;p1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4" name="Google Shape;34;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title"/>
          </p:nvPr>
        </p:nvSpPr>
        <p:spPr>
          <a:xfrm>
            <a:off x="490250" y="450150"/>
            <a:ext cx="63726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a:latin typeface="Avenir"/>
                <a:ea typeface="Avenir"/>
                <a:cs typeface="Avenir"/>
                <a:sym typeface="Avenir"/>
              </a:rPr>
              <a:t>Composition Prompt</a:t>
            </a:r>
            <a:endParaRPr>
              <a:latin typeface="Avenir"/>
              <a:ea typeface="Avenir"/>
              <a:cs typeface="Avenir"/>
              <a:sym typeface="Avenir"/>
            </a:endParaRPr>
          </a:p>
          <a:p>
            <a:pPr indent="0" lvl="0" marL="0" rtl="0" algn="l">
              <a:lnSpc>
                <a:spcPct val="115000"/>
              </a:lnSpc>
              <a:spcBef>
                <a:spcPts val="1000"/>
              </a:spcBef>
              <a:spcAft>
                <a:spcPts val="0"/>
              </a:spcAft>
              <a:buSzPts val="4800"/>
              <a:buNone/>
            </a:pPr>
            <a:r>
              <a:rPr lang="en" sz="2400">
                <a:latin typeface="Avenir"/>
                <a:ea typeface="Avenir"/>
                <a:cs typeface="Avenir"/>
                <a:sym typeface="Avenir"/>
              </a:rPr>
              <a:t>Improve the composition using the text and image provided. You may also practice your typography and color skills.</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55" name="Google Shape;55;p1"/>
          <p:cNvSpPr txBox="1"/>
          <p:nvPr>
            <p:ph idx="12"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56" name="Google Shape;56;p1"/>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txBox="1"/>
          <p:nvPr>
            <p:ph type="title"/>
          </p:nvPr>
        </p:nvSpPr>
        <p:spPr>
          <a:xfrm>
            <a:off x="490250" y="450150"/>
            <a:ext cx="6360600" cy="394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sz="2400" u="sng">
                <a:latin typeface="Avenir"/>
                <a:ea typeface="Avenir"/>
                <a:cs typeface="Avenir"/>
                <a:sym typeface="Avenir"/>
              </a:rPr>
              <a:t>Composition Instructions</a:t>
            </a:r>
            <a:endParaRPr sz="2400" u="sng">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Create your composition right on the next slide by moving elements around, changing the typography, and even adding color. </a:t>
            </a:r>
            <a:endParaRPr sz="2400">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You can also make a copy of the slide and try to create a few different versions for different types of audiences.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62" name="Google Shape;62;p2"/>
          <p:cNvSpPr txBox="1"/>
          <p:nvPr>
            <p:ph idx="12"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3" name="Google Shape;63;p2"/>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3"/>
          <p:cNvSpPr txBox="1"/>
          <p:nvPr>
            <p:ph type="title"/>
          </p:nvPr>
        </p:nvSpPr>
        <p:spPr>
          <a:xfrm>
            <a:off x="490250" y="393600"/>
            <a:ext cx="4979100" cy="236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sz="1200">
                <a:latin typeface="Times New Roman"/>
                <a:ea typeface="Times New Roman"/>
                <a:cs typeface="Times New Roman"/>
                <a:sym typeface="Times New Roman"/>
              </a:rPr>
              <a:t>Our language reflected how love-drunk we’d gotten: the word “puppy” is thought to have been adapted from the French poupée, or doll—an object on which we lavish irrational affection.</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SzPts val="4800"/>
              <a:buNone/>
            </a:pPr>
            <a:r>
              <a:t/>
            </a:r>
            <a:endParaRPr sz="1200">
              <a:latin typeface="Times New Roman"/>
              <a:ea typeface="Times New Roman"/>
              <a:cs typeface="Times New Roman"/>
              <a:sym typeface="Times New Roman"/>
            </a:endParaRPr>
          </a:p>
          <a:p>
            <a:pPr indent="0" lvl="0" marL="0" rtl="0" algn="l">
              <a:lnSpc>
                <a:spcPct val="115000"/>
              </a:lnSpc>
              <a:spcBef>
                <a:spcPts val="0"/>
              </a:spcBef>
              <a:spcAft>
                <a:spcPts val="0"/>
              </a:spcAft>
              <a:buSzPts val="4800"/>
              <a:buNone/>
            </a:pPr>
            <a:r>
              <a:rPr lang="en" sz="1200">
                <a:latin typeface="Times New Roman"/>
                <a:ea typeface="Times New Roman"/>
                <a:cs typeface="Times New Roman"/>
                <a:sym typeface="Times New Roman"/>
              </a:rPr>
              <a:t>Today, at least in areas populated by humans, dogs are the planet’s most abundant terrestrial carnivore. There are about 900 million of them worldwide, just shy of 80 million of whom live in the U.S. alone. The single species that is the domestic dog—Canis lupus familiaris—has been subdivided into hundreds of breeds, selected for size or temperament or color or cuteness.</a:t>
            </a:r>
            <a:endParaRPr sz="1200">
              <a:latin typeface="Times New Roman"/>
              <a:ea typeface="Times New Roman"/>
              <a:cs typeface="Times New Roman"/>
              <a:sym typeface="Times New Roman"/>
            </a:endParaRPr>
          </a:p>
        </p:txBody>
      </p:sp>
      <p:pic>
        <p:nvPicPr>
          <p:cNvPr id="69" name="Google Shape;69;p3"/>
          <p:cNvPicPr preferRelativeResize="0"/>
          <p:nvPr/>
        </p:nvPicPr>
        <p:blipFill rotWithShape="1">
          <a:blip r:embed="rId3">
            <a:alphaModFix/>
          </a:blip>
          <a:srcRect b="0" l="0" r="24675" t="0"/>
          <a:stretch/>
        </p:blipFill>
        <p:spPr>
          <a:xfrm>
            <a:off x="616700" y="2755788"/>
            <a:ext cx="2061780" cy="1540224"/>
          </a:xfrm>
          <a:prstGeom prst="rect">
            <a:avLst/>
          </a:prstGeom>
          <a:noFill/>
          <a:ln>
            <a:noFill/>
          </a:ln>
        </p:spPr>
      </p:pic>
      <p:sp>
        <p:nvSpPr>
          <p:cNvPr id="70" name="Google Shape;70;p3"/>
          <p:cNvSpPr txBox="1"/>
          <p:nvPr/>
        </p:nvSpPr>
        <p:spPr>
          <a:xfrm>
            <a:off x="490250" y="0"/>
            <a:ext cx="1813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Times New Roman"/>
                <a:ea typeface="Times New Roman"/>
                <a:cs typeface="Times New Roman"/>
                <a:sym typeface="Times New Roman"/>
              </a:rPr>
              <a:t>Some humans love dogs</a:t>
            </a:r>
            <a:endParaRPr b="0" i="0" sz="1200" u="none" cap="none" strike="noStrike">
              <a:solidFill>
                <a:srgbClr val="000000"/>
              </a:solidFill>
              <a:latin typeface="Times New Roman"/>
              <a:ea typeface="Times New Roman"/>
              <a:cs typeface="Times New Roman"/>
              <a:sym typeface="Times New Roman"/>
            </a:endParaRPr>
          </a:p>
        </p:txBody>
      </p:sp>
      <p:sp>
        <p:nvSpPr>
          <p:cNvPr id="71" name="Google Shape;71;p3"/>
          <p:cNvSpPr txBox="1"/>
          <p:nvPr/>
        </p:nvSpPr>
        <p:spPr>
          <a:xfrm>
            <a:off x="2678485" y="2762975"/>
            <a:ext cx="4979100" cy="53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0" i="0" lang="en" sz="1200" u="none" cap="none" strike="noStrike">
                <a:solidFill>
                  <a:srgbClr val="000000"/>
                </a:solidFill>
                <a:latin typeface="Times New Roman"/>
                <a:ea typeface="Times New Roman"/>
                <a:cs typeface="Times New Roman"/>
                <a:sym typeface="Times New Roman"/>
              </a:rPr>
              <a:t>An example of a puppy running happily toward a human.</a:t>
            </a:r>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4"/>
          <p:cNvSpPr txBox="1"/>
          <p:nvPr>
            <p:ph type="title"/>
          </p:nvPr>
        </p:nvSpPr>
        <p:spPr>
          <a:xfrm>
            <a:off x="490250" y="450150"/>
            <a:ext cx="63726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a:latin typeface="Avenir"/>
                <a:ea typeface="Avenir"/>
                <a:cs typeface="Avenir"/>
                <a:sym typeface="Avenir"/>
              </a:rPr>
              <a:t>Nice work!</a:t>
            </a:r>
            <a:endParaRPr>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Now download the example solutions from the activity section.</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77" name="Google Shape;77;p4"/>
          <p:cNvSpPr txBox="1"/>
          <p:nvPr>
            <p:ph idx="12"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78" name="Google Shape;78;p4"/>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