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Spectral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3" roundtripDataSignature="AMtx7mjfpLcHEkGMlmX4DNKe+qj9b4kO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Spectral-italic.fntdata"/><Relationship Id="rId10" Type="http://schemas.openxmlformats.org/officeDocument/2006/relationships/font" Target="fonts/Spectral-bold.fntdata"/><Relationship Id="rId13" Type="http://customschemas.google.com/relationships/presentationmetadata" Target="metadata"/><Relationship Id="rId12" Type="http://schemas.openxmlformats.org/officeDocument/2006/relationships/font" Target="fonts/Spectral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Spectral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" name="Google Shape;1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1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" name="Google Shape;35;p1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title"/>
          </p:nvPr>
        </p:nvSpPr>
        <p:spPr>
          <a:xfrm>
            <a:off x="490250" y="450150"/>
            <a:ext cx="6365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Messaging Solution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Solutions follow!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Download and try your hand at the activity PowerPoint before opening these slides.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" name="Google Shape;55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6" name="Google Shape;56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idx="4294967295" type="title"/>
          </p:nvPr>
        </p:nvSpPr>
        <p:spPr>
          <a:xfrm>
            <a:off x="4572000" y="450150"/>
            <a:ext cx="2293200" cy="44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It feels…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Clear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Solid 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Confident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Comfortable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Authentic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Honest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Intelligent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Intriguing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Dynamic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Passionate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Informed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✓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Helpful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200" u="sng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2" name="Google Shape;62;p2"/>
          <p:cNvSpPr txBox="1"/>
          <p:nvPr>
            <p:ph idx="4294967295" type="title"/>
          </p:nvPr>
        </p:nvSpPr>
        <p:spPr>
          <a:xfrm>
            <a:off x="490250" y="450150"/>
            <a:ext cx="14859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Attribute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latin typeface="Avenir"/>
                <a:ea typeface="Avenir"/>
                <a:cs typeface="Avenir"/>
                <a:sym typeface="Avenir"/>
              </a:rPr>
              <a:t>Strong</a:t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latin typeface="Avenir"/>
                <a:ea typeface="Avenir"/>
                <a:cs typeface="Avenir"/>
                <a:sym typeface="Avenir"/>
              </a:rPr>
              <a:t>Grounded</a:t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latin typeface="Avenir"/>
                <a:ea typeface="Avenir"/>
                <a:cs typeface="Avenir"/>
                <a:sym typeface="Avenir"/>
              </a:rPr>
              <a:t>Smart</a:t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800"/>
              <a:buNone/>
            </a:pPr>
            <a:r>
              <a:rPr lang="en" sz="1400">
                <a:latin typeface="Avenir"/>
                <a:ea typeface="Avenir"/>
                <a:cs typeface="Avenir"/>
                <a:sym typeface="Avenir"/>
              </a:rPr>
              <a:t>Human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3" name="Google Shape;63;p2"/>
          <p:cNvSpPr txBox="1"/>
          <p:nvPr>
            <p:ph idx="4294967295" type="title"/>
          </p:nvPr>
        </p:nvSpPr>
        <p:spPr>
          <a:xfrm>
            <a:off x="2153825" y="450150"/>
            <a:ext cx="2293200" cy="1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It means...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400">
                <a:latin typeface="Avenir"/>
                <a:ea typeface="Avenir"/>
                <a:cs typeface="Avenir"/>
                <a:sym typeface="Avenir"/>
              </a:rPr>
              <a:t>People can rely on us. </a:t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4" name="Google Shape;64;p2"/>
          <p:cNvSpPr txBox="1"/>
          <p:nvPr>
            <p:ph idx="4294967295" type="title"/>
          </p:nvPr>
        </p:nvSpPr>
        <p:spPr>
          <a:xfrm>
            <a:off x="6538225" y="450150"/>
            <a:ext cx="22932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But not…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Overpowering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Rigid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Arrogant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Quiet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Unrefined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Blunt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Academic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Complicated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Intimidating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Self-absorbed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Patronizing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Avenir"/>
              <a:buChar char="✕"/>
            </a:pPr>
            <a:r>
              <a:rPr lang="en" sz="1200">
                <a:latin typeface="Avenir"/>
                <a:ea typeface="Avenir"/>
                <a:cs typeface="Avenir"/>
                <a:sym typeface="Avenir"/>
              </a:rPr>
              <a:t>Pushy</a:t>
            </a:r>
            <a:endParaRPr sz="12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5" name="Google Shape;65;p2"/>
          <p:cNvSpPr txBox="1"/>
          <p:nvPr/>
        </p:nvSpPr>
        <p:spPr>
          <a:xfrm>
            <a:off x="2153825" y="1888200"/>
            <a:ext cx="2143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We are practical and respectful.</a:t>
            </a:r>
            <a:endParaRPr b="0" i="0" sz="2400" u="none" cap="none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6" name="Google Shape;66;p2"/>
          <p:cNvSpPr txBox="1"/>
          <p:nvPr/>
        </p:nvSpPr>
        <p:spPr>
          <a:xfrm>
            <a:off x="2153825" y="2774800"/>
            <a:ext cx="206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We know what we’re talking about.</a:t>
            </a:r>
            <a:endParaRPr b="0" i="0" sz="2400" u="none" cap="none" strike="noStrike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7" name="Google Shape;67;p2"/>
          <p:cNvSpPr txBox="1"/>
          <p:nvPr/>
        </p:nvSpPr>
        <p:spPr>
          <a:xfrm>
            <a:off x="2153825" y="3614550"/>
            <a:ext cx="2103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We connect to our audience.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" name="Google Shape;69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"/>
          <p:cNvSpPr/>
          <p:nvPr/>
        </p:nvSpPr>
        <p:spPr>
          <a:xfrm>
            <a:off x="391600" y="817050"/>
            <a:ext cx="6171300" cy="384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3"/>
          <p:cNvSpPr txBox="1"/>
          <p:nvPr/>
        </p:nvSpPr>
        <p:spPr>
          <a:xfrm>
            <a:off x="291150" y="194100"/>
            <a:ext cx="6587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About Us - Revised</a:t>
            </a:r>
            <a:endParaRPr b="0" i="0" sz="2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6" name="Google Shape;76;p3"/>
          <p:cNvSpPr txBox="1"/>
          <p:nvPr/>
        </p:nvSpPr>
        <p:spPr>
          <a:xfrm>
            <a:off x="440150" y="838775"/>
            <a:ext cx="6122700" cy="38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With us, anything is possible.</a:t>
            </a:r>
            <a:endParaRPr b="1" i="0" sz="1400" u="none" cap="none" strike="noStrike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At ACME we're committed to making your vision a reality. </a:t>
            </a:r>
            <a:r>
              <a:rPr b="0" i="0" lang="en" sz="1400" u="none" cap="none" strike="noStrike">
                <a:solidFill>
                  <a:schemeClr val="dk1"/>
                </a:solidFill>
                <a:highlight>
                  <a:srgbClr val="C9DAF8"/>
                </a:highlight>
                <a:latin typeface="Spectral"/>
                <a:ea typeface="Spectral"/>
                <a:cs typeface="Spectral"/>
                <a:sym typeface="Spectral"/>
              </a:rPr>
              <a:t>We </a:t>
            </a:r>
            <a:r>
              <a:rPr b="0" i="0" lang="en" sz="1400" u="none" cap="none" strike="noStrik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listen to </a:t>
            </a:r>
            <a:r>
              <a:rPr b="0" i="0" lang="en" sz="1400" u="none" cap="none" strike="noStrike">
                <a:solidFill>
                  <a:schemeClr val="dk1"/>
                </a:solidFill>
                <a:highlight>
                  <a:srgbClr val="C9DAF8"/>
                </a:highlight>
                <a:latin typeface="Spectral"/>
                <a:ea typeface="Spectral"/>
                <a:cs typeface="Spectral"/>
                <a:sym typeface="Spectral"/>
              </a:rPr>
              <a:t>you </a:t>
            </a:r>
            <a:r>
              <a:rPr b="0" i="0" lang="en" sz="1400" u="none" cap="none" strike="noStrik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to establish clear goals for your project then tailor our teams for certain success. </a:t>
            </a:r>
            <a:r>
              <a:rPr b="0" i="0" lang="en" sz="1400" u="none" cap="none" strike="noStrike">
                <a:solidFill>
                  <a:schemeClr val="dk1"/>
                </a:solidFill>
                <a:highlight>
                  <a:srgbClr val="C9DAF8"/>
                </a:highlight>
                <a:latin typeface="Spectral"/>
                <a:ea typeface="Spectral"/>
                <a:cs typeface="Spectral"/>
                <a:sym typeface="Spectral"/>
              </a:rPr>
              <a:t>We deliver smart solutions to your toughest challenges, always holding ourselves accountable for our actions</a:t>
            </a:r>
            <a:r>
              <a:rPr b="0" i="0" lang="en" sz="1400" u="none" cap="none" strike="noStrik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. And we involve you in every step along the way because we know strong partnerships are what make real progress possible. </a:t>
            </a:r>
            <a:endParaRPr b="0" i="0" sz="1400" u="none" cap="none" strike="noStrike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Our past, our present.</a:t>
            </a:r>
            <a:endParaRPr b="1" i="0" sz="1400" u="none" cap="none" strike="noStrike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For over 100 years, we've partnered with clients to push the boundaries and shape communities</a:t>
            </a:r>
            <a:endParaRPr b="0" i="0" sz="1400" u="none" cap="none" strike="noStrike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With over 8000 employees in more than 185 locations around the world, we think globally and act locally</a:t>
            </a:r>
            <a:endParaRPr b="0" i="0" sz="1400" u="none" cap="none" strike="noStrike">
              <a:solidFill>
                <a:schemeClr val="dk1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ectral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We've completed projects in 60 countries, always follow through for our clients and hold ourselves accountable to that promise</a:t>
            </a:r>
            <a:endParaRPr b="0" i="0" sz="1400" u="none" cap="none" strike="noStrike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77" name="Google Shape;77;p3"/>
          <p:cNvSpPr txBox="1"/>
          <p:nvPr/>
        </p:nvSpPr>
        <p:spPr>
          <a:xfrm>
            <a:off x="7213950" y="477375"/>
            <a:ext cx="16149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1155CC"/>
                </a:solidFill>
                <a:latin typeface="Avenir"/>
                <a:ea typeface="Avenir"/>
                <a:cs typeface="Avenir"/>
                <a:sym typeface="Avenir"/>
              </a:rPr>
              <a:t>Human: Using words such as “we” and “you” creates a more personal connection.</a:t>
            </a:r>
            <a:endParaRPr b="1" i="0" sz="1400" u="none" cap="none" strike="noStrike">
              <a:solidFill>
                <a:srgbClr val="1155CC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8" name="Google Shape;78;p3"/>
          <p:cNvCxnSpPr/>
          <p:nvPr/>
        </p:nvCxnSpPr>
        <p:spPr>
          <a:xfrm rot="10800000">
            <a:off x="6494075" y="1466875"/>
            <a:ext cx="566100" cy="0"/>
          </a:xfrm>
          <a:prstGeom prst="straightConnector1">
            <a:avLst/>
          </a:prstGeom>
          <a:noFill/>
          <a:ln cap="flat" cmpd="sng" w="9525">
            <a:solidFill>
              <a:srgbClr val="1155CC"/>
            </a:solidFill>
            <a:prstDash val="solid"/>
            <a:round/>
            <a:headEnd len="sm" w="sm" type="none"/>
            <a:tailEnd len="med" w="med" type="oval"/>
          </a:ln>
        </p:spPr>
      </p:cxnSp>
      <p:cxnSp>
        <p:nvCxnSpPr>
          <p:cNvPr id="79" name="Google Shape;79;p3"/>
          <p:cNvCxnSpPr/>
          <p:nvPr/>
        </p:nvCxnSpPr>
        <p:spPr>
          <a:xfrm rot="10800000">
            <a:off x="3868425" y="2209625"/>
            <a:ext cx="2961300" cy="0"/>
          </a:xfrm>
          <a:prstGeom prst="straightConnector1">
            <a:avLst/>
          </a:prstGeom>
          <a:noFill/>
          <a:ln cap="flat" cmpd="sng" w="9525">
            <a:solidFill>
              <a:srgbClr val="1155CC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80" name="Google Shape;80;p3"/>
          <p:cNvSpPr txBox="1"/>
          <p:nvPr/>
        </p:nvSpPr>
        <p:spPr>
          <a:xfrm>
            <a:off x="6938900" y="2061275"/>
            <a:ext cx="16149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1155CC"/>
                </a:solidFill>
                <a:latin typeface="Avenir"/>
                <a:ea typeface="Avenir"/>
                <a:cs typeface="Avenir"/>
                <a:sym typeface="Avenir"/>
              </a:rPr>
              <a:t>Emphasized Smart, Strong, and Grounded voice attributes while highlighting core message of helping clients bring their visions to life. </a:t>
            </a:r>
            <a:endParaRPr b="1" i="0" sz="1400" u="none" cap="none" strike="noStrike">
              <a:solidFill>
                <a:srgbClr val="1155CC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81" name="Google Shape;81;p3"/>
          <p:cNvCxnSpPr>
            <a:stCxn id="82" idx="1"/>
          </p:cNvCxnSpPr>
          <p:nvPr/>
        </p:nvCxnSpPr>
        <p:spPr>
          <a:xfrm flipH="1">
            <a:off x="2934450" y="548100"/>
            <a:ext cx="448800" cy="464700"/>
          </a:xfrm>
          <a:prstGeom prst="straightConnector1">
            <a:avLst/>
          </a:prstGeom>
          <a:noFill/>
          <a:ln cap="flat" cmpd="sng" w="9525">
            <a:solidFill>
              <a:srgbClr val="1155CC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82" name="Google Shape;82;p3"/>
          <p:cNvSpPr txBox="1"/>
          <p:nvPr/>
        </p:nvSpPr>
        <p:spPr>
          <a:xfrm>
            <a:off x="3383250" y="348000"/>
            <a:ext cx="237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1155CC"/>
                </a:solidFill>
                <a:latin typeface="Avenir"/>
                <a:ea typeface="Avenir"/>
                <a:cs typeface="Avenir"/>
                <a:sym typeface="Avenir"/>
              </a:rPr>
              <a:t>Active, dynamic language</a:t>
            </a:r>
            <a:endParaRPr b="1" i="0" sz="1400" u="none" cap="none" strike="noStrike">
              <a:solidFill>
                <a:srgbClr val="1155CC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