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11" roundtripDataSignature="AMtx7mjaMjQgh5eKvFAnhGfddWgVMFsXI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customschemas.google.com/relationships/presentationmetadata" Target="metadata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" name="Google Shape;5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" name="Google Shape;5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" name="Google Shape;6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" name="Google Shape;7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" name="Google Shape;8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1" name="Google Shape;1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6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4" name="Google Shape;14;p8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5" name="Google Shape;1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9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" name="Google Shape;1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" name="Google Shape;21;p1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" name="Google Shape;25;p11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11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" name="Google Shape;30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3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13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4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4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14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14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5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"/>
          <p:cNvSpPr txBox="1"/>
          <p:nvPr>
            <p:ph type="title"/>
          </p:nvPr>
        </p:nvSpPr>
        <p:spPr>
          <a:xfrm>
            <a:off x="490250" y="450150"/>
            <a:ext cx="6365400" cy="36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>
                <a:latin typeface="Avenir"/>
                <a:ea typeface="Avenir"/>
                <a:cs typeface="Avenir"/>
                <a:sym typeface="Avenir"/>
              </a:rPr>
              <a:t>Strategy Solution</a:t>
            </a:r>
            <a:endParaRPr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Solutions follow! 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Download and try your hand at the activity PowerPoint before opening these slides.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3" name="Google Shape;53;p1"/>
          <p:cNvSpPr txBox="1"/>
          <p:nvPr>
            <p:ph idx="4294967295" type="subTitle"/>
          </p:nvPr>
        </p:nvSpPr>
        <p:spPr>
          <a:xfrm>
            <a:off x="464825" y="4391275"/>
            <a:ext cx="82257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GDPC | Activity</a:t>
            </a:r>
            <a:endParaRPr b="0" i="0" sz="1400" u="none" cap="none" strike="noStrike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4" name="Google Shape;54;p1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 sz="1400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‹#›</a:t>
            </a:fld>
            <a:endParaRPr sz="1400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"/>
          <p:cNvSpPr txBox="1"/>
          <p:nvPr>
            <p:ph type="title"/>
          </p:nvPr>
        </p:nvSpPr>
        <p:spPr>
          <a:xfrm>
            <a:off x="490250" y="450150"/>
            <a:ext cx="3657000" cy="36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2400" u="sng">
                <a:latin typeface="Avenir"/>
                <a:ea typeface="Avenir"/>
                <a:cs typeface="Avenir"/>
                <a:sym typeface="Avenir"/>
              </a:rPr>
              <a:t>Audience</a:t>
            </a:r>
            <a:endParaRPr sz="2400" u="sng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1400" u="sng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West Hollywood Project Update (to Community)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Research Project Status Update (to NSF Client)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Dissertation Progress Update (to Committee)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60" name="Google Shape;60;p2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1" name="Google Shape;61;p2"/>
          <p:cNvSpPr txBox="1"/>
          <p:nvPr>
            <p:ph type="title"/>
          </p:nvPr>
        </p:nvSpPr>
        <p:spPr>
          <a:xfrm>
            <a:off x="5517525" y="450150"/>
            <a:ext cx="3657000" cy="36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2400" u="sng">
                <a:latin typeface="Avenir"/>
                <a:ea typeface="Avenir"/>
                <a:cs typeface="Avenir"/>
                <a:sym typeface="Avenir"/>
              </a:rPr>
              <a:t>Strategy</a:t>
            </a:r>
            <a:endParaRPr sz="2400" u="sng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1400" u="sng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direct professionalism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casual friendliness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playfully informative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62" name="Google Shape;62;p2"/>
          <p:cNvSpPr txBox="1"/>
          <p:nvPr>
            <p:ph idx="4294967295" type="subTitle"/>
          </p:nvPr>
        </p:nvSpPr>
        <p:spPr>
          <a:xfrm>
            <a:off x="464825" y="4391275"/>
            <a:ext cx="82257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GDPC | Activity</a:t>
            </a:r>
            <a:endParaRPr b="0" i="0" sz="1400" u="none" cap="none" strike="noStrike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63" name="Google Shape;63;p2"/>
          <p:cNvCxnSpPr/>
          <p:nvPr/>
        </p:nvCxnSpPr>
        <p:spPr>
          <a:xfrm>
            <a:off x="4103154" y="1475625"/>
            <a:ext cx="1212296" cy="2451482"/>
          </a:xfrm>
          <a:prstGeom prst="straightConnector1">
            <a:avLst/>
          </a:prstGeom>
          <a:noFill/>
          <a:ln cap="flat" cmpd="sng" w="28575">
            <a:solidFill>
              <a:srgbClr val="0000FF"/>
            </a:solidFill>
            <a:prstDash val="solid"/>
            <a:round/>
            <a:headEnd len="med" w="med" type="oval"/>
            <a:tailEnd len="med" w="med" type="triangle"/>
          </a:ln>
        </p:spPr>
      </p:cxnSp>
      <p:cxnSp>
        <p:nvCxnSpPr>
          <p:cNvPr id="64" name="Google Shape;64;p2"/>
          <p:cNvCxnSpPr/>
          <p:nvPr/>
        </p:nvCxnSpPr>
        <p:spPr>
          <a:xfrm flipH="1" rot="10800000">
            <a:off x="4204950" y="2675823"/>
            <a:ext cx="1066454" cy="992052"/>
          </a:xfrm>
          <a:prstGeom prst="straightConnector1">
            <a:avLst/>
          </a:prstGeom>
          <a:noFill/>
          <a:ln cap="flat" cmpd="sng" w="28575">
            <a:solidFill>
              <a:srgbClr val="9900FF"/>
            </a:solidFill>
            <a:prstDash val="solid"/>
            <a:round/>
            <a:headEnd len="med" w="med" type="oval"/>
            <a:tailEnd len="med" w="med" type="triangle"/>
          </a:ln>
        </p:spPr>
      </p:cxnSp>
      <p:cxnSp>
        <p:nvCxnSpPr>
          <p:cNvPr id="65" name="Google Shape;65;p2"/>
          <p:cNvCxnSpPr/>
          <p:nvPr/>
        </p:nvCxnSpPr>
        <p:spPr>
          <a:xfrm flipH="1" rot="10800000">
            <a:off x="4147250" y="1475625"/>
            <a:ext cx="1139425" cy="1096125"/>
          </a:xfrm>
          <a:prstGeom prst="straightConnector1">
            <a:avLst/>
          </a:prstGeom>
          <a:noFill/>
          <a:ln cap="flat" cmpd="sng" w="28575">
            <a:solidFill>
              <a:srgbClr val="00FF00"/>
            </a:solidFill>
            <a:prstDash val="solid"/>
            <a:round/>
            <a:headEnd len="med" w="med" type="oval"/>
            <a:tailEnd len="med" w="med" type="triangle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4451" y="443951"/>
            <a:ext cx="5954249" cy="3349224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3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2" name="Google Shape;72;p3"/>
          <p:cNvSpPr txBox="1"/>
          <p:nvPr>
            <p:ph idx="4294967295" type="subTitle"/>
          </p:nvPr>
        </p:nvSpPr>
        <p:spPr>
          <a:xfrm>
            <a:off x="464825" y="4391275"/>
            <a:ext cx="82257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GDPC | Activity</a:t>
            </a:r>
            <a:endParaRPr b="0" i="0" sz="1400" u="none" cap="none" strike="noStrike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73" name="Google Shape;73;p3"/>
          <p:cNvSpPr txBox="1"/>
          <p:nvPr/>
        </p:nvSpPr>
        <p:spPr>
          <a:xfrm>
            <a:off x="6858000" y="450150"/>
            <a:ext cx="1828800" cy="23826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sng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Audience</a:t>
            </a:r>
            <a:endParaRPr b="0" i="0" sz="1400" u="sng" cap="none" strike="noStrik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West Hollywood Community Project Update (to Community)</a:t>
            </a:r>
            <a:endParaRPr b="0" i="0" sz="1400" u="none" cap="none" strike="noStrik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sng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Strategy</a:t>
            </a:r>
            <a:endParaRPr b="0" i="0" sz="1400" u="sng" cap="none" strike="noStrik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Playfully informative</a:t>
            </a:r>
            <a:endParaRPr b="0" i="0" sz="1400" u="none" cap="none" strike="noStrik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sng" cap="none" strike="noStrik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4450" y="450173"/>
            <a:ext cx="5954249" cy="3349226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4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0" name="Google Shape;80;p4"/>
          <p:cNvSpPr txBox="1"/>
          <p:nvPr>
            <p:ph idx="4294967295" type="subTitle"/>
          </p:nvPr>
        </p:nvSpPr>
        <p:spPr>
          <a:xfrm>
            <a:off x="464825" y="4391275"/>
            <a:ext cx="82257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GDPC | Activity</a:t>
            </a:r>
            <a:endParaRPr b="0" i="0" sz="1400" u="none" cap="none" strike="noStrike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1" name="Google Shape;81;p4"/>
          <p:cNvSpPr txBox="1"/>
          <p:nvPr/>
        </p:nvSpPr>
        <p:spPr>
          <a:xfrm>
            <a:off x="6858000" y="450150"/>
            <a:ext cx="1828800" cy="23826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sng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Audience</a:t>
            </a:r>
            <a:endParaRPr b="0" i="0" sz="1400" u="sng" cap="none" strike="noStrik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NSF Project Status Update (to NSF Client)</a:t>
            </a:r>
            <a:endParaRPr b="0" i="0" sz="1400" u="none" cap="none" strike="noStrik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sng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Strategy</a:t>
            </a:r>
            <a:endParaRPr b="0" i="0" sz="1400" u="sng" cap="none" strike="noStrik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Direct professionalism</a:t>
            </a:r>
            <a:endParaRPr b="0" i="0" sz="1400" u="none" cap="none" strike="noStrik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sng" cap="none" strike="noStrik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4848" y="450157"/>
            <a:ext cx="5954251" cy="3349266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5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8" name="Google Shape;88;p5"/>
          <p:cNvSpPr txBox="1"/>
          <p:nvPr>
            <p:ph idx="4294967295" type="subTitle"/>
          </p:nvPr>
        </p:nvSpPr>
        <p:spPr>
          <a:xfrm>
            <a:off x="464825" y="4391275"/>
            <a:ext cx="82257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GDPC | Activity</a:t>
            </a:r>
            <a:endParaRPr b="0" i="0" sz="1400" u="none" cap="none" strike="noStrike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9" name="Google Shape;89;p5"/>
          <p:cNvSpPr txBox="1"/>
          <p:nvPr/>
        </p:nvSpPr>
        <p:spPr>
          <a:xfrm>
            <a:off x="6858000" y="450150"/>
            <a:ext cx="1828800" cy="21348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sng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Audience</a:t>
            </a:r>
            <a:endParaRPr b="0" i="0" sz="1400" u="sng" cap="none" strike="noStrik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Dissertation Progress Update (to Committee)</a:t>
            </a:r>
            <a:endParaRPr b="0" i="0" sz="1400" u="none" cap="none" strike="noStrik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sng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Strategy</a:t>
            </a:r>
            <a:endParaRPr b="0" i="0" sz="1400" u="sng" cap="none" strike="noStrik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Casual friendliness</a:t>
            </a:r>
            <a:endParaRPr b="0" i="0" sz="1400" u="none" cap="none" strike="noStrik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sng" cap="none" strike="noStrik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